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6" r:id="rId4"/>
    <p:sldId id="260" r:id="rId5"/>
    <p:sldId id="287" r:id="rId6"/>
    <p:sldId id="264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8" r:id="rId28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" d="100"/>
          <a:sy n="10" d="100"/>
        </p:scale>
        <p:origin x="-1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AA5611-8CA6-498A-9FA7-55C82950C7DA}" type="doc">
      <dgm:prSet loTypeId="urn:microsoft.com/office/officeart/2005/8/layout/vProcess5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E862F50E-E450-45DA-8E61-8FDB7579A790}">
      <dgm:prSet phldrT="[Text]"/>
      <dgm:spPr/>
      <dgm:t>
        <a:bodyPr/>
        <a:lstStyle/>
        <a:p>
          <a:r>
            <a:rPr lang="en-IN" dirty="0"/>
            <a:t>Docker</a:t>
          </a:r>
          <a:endParaRPr lang="en-US" dirty="0"/>
        </a:p>
      </dgm:t>
    </dgm:pt>
    <dgm:pt modelId="{6B3B7437-8CF5-484D-979D-F05EBBF64DB0}" type="parTrans" cxnId="{38EF17D0-7C85-4097-929B-F06D8933ECEE}">
      <dgm:prSet/>
      <dgm:spPr/>
      <dgm:t>
        <a:bodyPr/>
        <a:lstStyle/>
        <a:p>
          <a:endParaRPr lang="en-US"/>
        </a:p>
      </dgm:t>
    </dgm:pt>
    <dgm:pt modelId="{74F281CB-414F-4F18-A80D-8980E79F6DE5}" type="sibTrans" cxnId="{38EF17D0-7C85-4097-929B-F06D8933ECEE}">
      <dgm:prSet/>
      <dgm:spPr/>
      <dgm:t>
        <a:bodyPr/>
        <a:lstStyle/>
        <a:p>
          <a:endParaRPr lang="en-US"/>
        </a:p>
      </dgm:t>
    </dgm:pt>
    <dgm:pt modelId="{307C3A04-3B2D-4445-B3B8-AE14D9B34347}">
      <dgm:prSet phldrT="[Text]"/>
      <dgm:spPr/>
      <dgm:t>
        <a:bodyPr/>
        <a:lstStyle/>
        <a:p>
          <a:r>
            <a:rPr lang="en-IN" dirty="0"/>
            <a:t>Kubernetes</a:t>
          </a:r>
          <a:endParaRPr lang="en-US" dirty="0"/>
        </a:p>
      </dgm:t>
    </dgm:pt>
    <dgm:pt modelId="{0A2B8043-CD22-4FE7-8B21-B2D79094FB23}" type="parTrans" cxnId="{00E5F9B7-CF23-401A-98FD-5E8A74DF194C}">
      <dgm:prSet/>
      <dgm:spPr/>
      <dgm:t>
        <a:bodyPr/>
        <a:lstStyle/>
        <a:p>
          <a:endParaRPr lang="en-US"/>
        </a:p>
      </dgm:t>
    </dgm:pt>
    <dgm:pt modelId="{7BE68C69-59E7-4FDD-A4AE-F6498A681F50}" type="sibTrans" cxnId="{00E5F9B7-CF23-401A-98FD-5E8A74DF194C}">
      <dgm:prSet/>
      <dgm:spPr/>
      <dgm:t>
        <a:bodyPr/>
        <a:lstStyle/>
        <a:p>
          <a:endParaRPr lang="en-US"/>
        </a:p>
      </dgm:t>
    </dgm:pt>
    <dgm:pt modelId="{6DD476F0-5812-43EF-B61E-0E48D0FE7CA9}">
      <dgm:prSet phldrT="[Text]"/>
      <dgm:spPr/>
      <dgm:t>
        <a:bodyPr/>
        <a:lstStyle/>
        <a:p>
          <a:r>
            <a:rPr lang="en-IN" dirty="0"/>
            <a:t>Istio</a:t>
          </a:r>
          <a:endParaRPr lang="en-US" dirty="0"/>
        </a:p>
      </dgm:t>
    </dgm:pt>
    <dgm:pt modelId="{E23A987B-C01E-4173-A3C7-5641CEE12E34}" type="parTrans" cxnId="{67221E99-157D-4B5E-9E39-A8EE7B94A53B}">
      <dgm:prSet/>
      <dgm:spPr/>
      <dgm:t>
        <a:bodyPr/>
        <a:lstStyle/>
        <a:p>
          <a:endParaRPr lang="en-US"/>
        </a:p>
      </dgm:t>
    </dgm:pt>
    <dgm:pt modelId="{336F0832-3DB8-4E9A-B535-785F41D7B055}" type="sibTrans" cxnId="{67221E99-157D-4B5E-9E39-A8EE7B94A53B}">
      <dgm:prSet/>
      <dgm:spPr/>
      <dgm:t>
        <a:bodyPr/>
        <a:lstStyle/>
        <a:p>
          <a:endParaRPr lang="en-US"/>
        </a:p>
      </dgm:t>
    </dgm:pt>
    <dgm:pt modelId="{034C19D4-173F-476D-9669-2153BD676256}" type="pres">
      <dgm:prSet presAssocID="{AEAA5611-8CA6-498A-9FA7-55C82950C7DA}" presName="outerComposite" presStyleCnt="0">
        <dgm:presLayoutVars>
          <dgm:chMax val="5"/>
          <dgm:dir/>
          <dgm:resizeHandles val="exact"/>
        </dgm:presLayoutVars>
      </dgm:prSet>
      <dgm:spPr/>
    </dgm:pt>
    <dgm:pt modelId="{4D3AF198-8AAB-40CF-9C96-1659C69DEA14}" type="pres">
      <dgm:prSet presAssocID="{AEAA5611-8CA6-498A-9FA7-55C82950C7DA}" presName="dummyMaxCanvas" presStyleCnt="0">
        <dgm:presLayoutVars/>
      </dgm:prSet>
      <dgm:spPr/>
    </dgm:pt>
    <dgm:pt modelId="{9C1D2261-E2C0-429D-9CE3-2AAE42E8C135}" type="pres">
      <dgm:prSet presAssocID="{AEAA5611-8CA6-498A-9FA7-55C82950C7DA}" presName="ThreeNodes_1" presStyleLbl="node1" presStyleIdx="0" presStyleCnt="3">
        <dgm:presLayoutVars>
          <dgm:bulletEnabled val="1"/>
        </dgm:presLayoutVars>
      </dgm:prSet>
      <dgm:spPr/>
    </dgm:pt>
    <dgm:pt modelId="{EA5E7423-52CC-43E6-995D-661AB553CF31}" type="pres">
      <dgm:prSet presAssocID="{AEAA5611-8CA6-498A-9FA7-55C82950C7DA}" presName="ThreeNodes_2" presStyleLbl="node1" presStyleIdx="1" presStyleCnt="3">
        <dgm:presLayoutVars>
          <dgm:bulletEnabled val="1"/>
        </dgm:presLayoutVars>
      </dgm:prSet>
      <dgm:spPr/>
    </dgm:pt>
    <dgm:pt modelId="{02197120-4EA6-4CF2-8679-1E6F03D9FE34}" type="pres">
      <dgm:prSet presAssocID="{AEAA5611-8CA6-498A-9FA7-55C82950C7DA}" presName="ThreeNodes_3" presStyleLbl="node1" presStyleIdx="2" presStyleCnt="3">
        <dgm:presLayoutVars>
          <dgm:bulletEnabled val="1"/>
        </dgm:presLayoutVars>
      </dgm:prSet>
      <dgm:spPr/>
    </dgm:pt>
    <dgm:pt modelId="{E8DCB76F-44A5-4CD4-999C-0CC1F338186D}" type="pres">
      <dgm:prSet presAssocID="{AEAA5611-8CA6-498A-9FA7-55C82950C7DA}" presName="ThreeConn_1-2" presStyleLbl="fgAccFollowNode1" presStyleIdx="0" presStyleCnt="2">
        <dgm:presLayoutVars>
          <dgm:bulletEnabled val="1"/>
        </dgm:presLayoutVars>
      </dgm:prSet>
      <dgm:spPr/>
    </dgm:pt>
    <dgm:pt modelId="{20B52975-2D0F-4FDE-A1D3-AB08CB1CE383}" type="pres">
      <dgm:prSet presAssocID="{AEAA5611-8CA6-498A-9FA7-55C82950C7DA}" presName="ThreeConn_2-3" presStyleLbl="fgAccFollowNode1" presStyleIdx="1" presStyleCnt="2">
        <dgm:presLayoutVars>
          <dgm:bulletEnabled val="1"/>
        </dgm:presLayoutVars>
      </dgm:prSet>
      <dgm:spPr/>
    </dgm:pt>
    <dgm:pt modelId="{BFDAC38F-4276-4835-AA4F-DB35FD5588D0}" type="pres">
      <dgm:prSet presAssocID="{AEAA5611-8CA6-498A-9FA7-55C82950C7DA}" presName="ThreeNodes_1_text" presStyleLbl="node1" presStyleIdx="2" presStyleCnt="3">
        <dgm:presLayoutVars>
          <dgm:bulletEnabled val="1"/>
        </dgm:presLayoutVars>
      </dgm:prSet>
      <dgm:spPr/>
    </dgm:pt>
    <dgm:pt modelId="{40BBDBDD-20B7-45C2-909D-86AA68DA034D}" type="pres">
      <dgm:prSet presAssocID="{AEAA5611-8CA6-498A-9FA7-55C82950C7DA}" presName="ThreeNodes_2_text" presStyleLbl="node1" presStyleIdx="2" presStyleCnt="3">
        <dgm:presLayoutVars>
          <dgm:bulletEnabled val="1"/>
        </dgm:presLayoutVars>
      </dgm:prSet>
      <dgm:spPr/>
    </dgm:pt>
    <dgm:pt modelId="{AF8D200F-3297-4743-929C-E25047A93BCB}" type="pres">
      <dgm:prSet presAssocID="{AEAA5611-8CA6-498A-9FA7-55C82950C7D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FF52F1C-0197-4CC3-9D83-BB449FF2BC9E}" type="presOf" srcId="{6DD476F0-5812-43EF-B61E-0E48D0FE7CA9}" destId="{02197120-4EA6-4CF2-8679-1E6F03D9FE34}" srcOrd="0" destOrd="0" presId="urn:microsoft.com/office/officeart/2005/8/layout/vProcess5"/>
    <dgm:cxn modelId="{0FC52941-645D-461F-BE1C-A4ABF7E2D0A7}" type="presOf" srcId="{6DD476F0-5812-43EF-B61E-0E48D0FE7CA9}" destId="{AF8D200F-3297-4743-929C-E25047A93BCB}" srcOrd="1" destOrd="0" presId="urn:microsoft.com/office/officeart/2005/8/layout/vProcess5"/>
    <dgm:cxn modelId="{EAE8FC42-FF5F-451D-AED5-FCFF19983A73}" type="presOf" srcId="{AEAA5611-8CA6-498A-9FA7-55C82950C7DA}" destId="{034C19D4-173F-476D-9669-2153BD676256}" srcOrd="0" destOrd="0" presId="urn:microsoft.com/office/officeart/2005/8/layout/vProcess5"/>
    <dgm:cxn modelId="{7E1C7F56-6477-46F8-9E2D-4DED970809A2}" type="presOf" srcId="{E862F50E-E450-45DA-8E61-8FDB7579A790}" destId="{BFDAC38F-4276-4835-AA4F-DB35FD5588D0}" srcOrd="1" destOrd="0" presId="urn:microsoft.com/office/officeart/2005/8/layout/vProcess5"/>
    <dgm:cxn modelId="{F235CC58-0E50-4D1C-843B-1CFFD5AFFD3A}" type="presOf" srcId="{E862F50E-E450-45DA-8E61-8FDB7579A790}" destId="{9C1D2261-E2C0-429D-9CE3-2AAE42E8C135}" srcOrd="0" destOrd="0" presId="urn:microsoft.com/office/officeart/2005/8/layout/vProcess5"/>
    <dgm:cxn modelId="{67221E99-157D-4B5E-9E39-A8EE7B94A53B}" srcId="{AEAA5611-8CA6-498A-9FA7-55C82950C7DA}" destId="{6DD476F0-5812-43EF-B61E-0E48D0FE7CA9}" srcOrd="2" destOrd="0" parTransId="{E23A987B-C01E-4173-A3C7-5641CEE12E34}" sibTransId="{336F0832-3DB8-4E9A-B535-785F41D7B055}"/>
    <dgm:cxn modelId="{871203A5-1C8D-46EF-9826-30B3EB4E5F0E}" type="presOf" srcId="{74F281CB-414F-4F18-A80D-8980E79F6DE5}" destId="{E8DCB76F-44A5-4CD4-999C-0CC1F338186D}" srcOrd="0" destOrd="0" presId="urn:microsoft.com/office/officeart/2005/8/layout/vProcess5"/>
    <dgm:cxn modelId="{00E5F9B7-CF23-401A-98FD-5E8A74DF194C}" srcId="{AEAA5611-8CA6-498A-9FA7-55C82950C7DA}" destId="{307C3A04-3B2D-4445-B3B8-AE14D9B34347}" srcOrd="1" destOrd="0" parTransId="{0A2B8043-CD22-4FE7-8B21-B2D79094FB23}" sibTransId="{7BE68C69-59E7-4FDD-A4AE-F6498A681F50}"/>
    <dgm:cxn modelId="{38EF17D0-7C85-4097-929B-F06D8933ECEE}" srcId="{AEAA5611-8CA6-498A-9FA7-55C82950C7DA}" destId="{E862F50E-E450-45DA-8E61-8FDB7579A790}" srcOrd="0" destOrd="0" parTransId="{6B3B7437-8CF5-484D-979D-F05EBBF64DB0}" sibTransId="{74F281CB-414F-4F18-A80D-8980E79F6DE5}"/>
    <dgm:cxn modelId="{3BB8F6EC-96EE-4B24-940D-767063F9BDAA}" type="presOf" srcId="{7BE68C69-59E7-4FDD-A4AE-F6498A681F50}" destId="{20B52975-2D0F-4FDE-A1D3-AB08CB1CE383}" srcOrd="0" destOrd="0" presId="urn:microsoft.com/office/officeart/2005/8/layout/vProcess5"/>
    <dgm:cxn modelId="{E950F7F3-6038-455C-A894-7C58D73AD805}" type="presOf" srcId="{307C3A04-3B2D-4445-B3B8-AE14D9B34347}" destId="{40BBDBDD-20B7-45C2-909D-86AA68DA034D}" srcOrd="1" destOrd="0" presId="urn:microsoft.com/office/officeart/2005/8/layout/vProcess5"/>
    <dgm:cxn modelId="{261A3EF5-8E1D-4502-B791-F7B7BD6EC35D}" type="presOf" srcId="{307C3A04-3B2D-4445-B3B8-AE14D9B34347}" destId="{EA5E7423-52CC-43E6-995D-661AB553CF31}" srcOrd="0" destOrd="0" presId="urn:microsoft.com/office/officeart/2005/8/layout/vProcess5"/>
    <dgm:cxn modelId="{61D591F0-BADA-41F2-AB8E-9B6CE085A9F9}" type="presParOf" srcId="{034C19D4-173F-476D-9669-2153BD676256}" destId="{4D3AF198-8AAB-40CF-9C96-1659C69DEA14}" srcOrd="0" destOrd="0" presId="urn:microsoft.com/office/officeart/2005/8/layout/vProcess5"/>
    <dgm:cxn modelId="{DBC4A300-B0DA-490F-840A-159DE5DEFD5F}" type="presParOf" srcId="{034C19D4-173F-476D-9669-2153BD676256}" destId="{9C1D2261-E2C0-429D-9CE3-2AAE42E8C135}" srcOrd="1" destOrd="0" presId="urn:microsoft.com/office/officeart/2005/8/layout/vProcess5"/>
    <dgm:cxn modelId="{DBC593A9-080A-40D8-913D-1F58460CCA78}" type="presParOf" srcId="{034C19D4-173F-476D-9669-2153BD676256}" destId="{EA5E7423-52CC-43E6-995D-661AB553CF31}" srcOrd="2" destOrd="0" presId="urn:microsoft.com/office/officeart/2005/8/layout/vProcess5"/>
    <dgm:cxn modelId="{F778C7B2-612B-49A6-90C9-628D4B95806F}" type="presParOf" srcId="{034C19D4-173F-476D-9669-2153BD676256}" destId="{02197120-4EA6-4CF2-8679-1E6F03D9FE34}" srcOrd="3" destOrd="0" presId="urn:microsoft.com/office/officeart/2005/8/layout/vProcess5"/>
    <dgm:cxn modelId="{8531EA67-F17A-49DE-A463-63650057E546}" type="presParOf" srcId="{034C19D4-173F-476D-9669-2153BD676256}" destId="{E8DCB76F-44A5-4CD4-999C-0CC1F338186D}" srcOrd="4" destOrd="0" presId="urn:microsoft.com/office/officeart/2005/8/layout/vProcess5"/>
    <dgm:cxn modelId="{513F3BC5-4A8F-4332-AD3B-86149EA80B44}" type="presParOf" srcId="{034C19D4-173F-476D-9669-2153BD676256}" destId="{20B52975-2D0F-4FDE-A1D3-AB08CB1CE383}" srcOrd="5" destOrd="0" presId="urn:microsoft.com/office/officeart/2005/8/layout/vProcess5"/>
    <dgm:cxn modelId="{7C104D52-A500-42D8-9726-2DB60340BE49}" type="presParOf" srcId="{034C19D4-173F-476D-9669-2153BD676256}" destId="{BFDAC38F-4276-4835-AA4F-DB35FD5588D0}" srcOrd="6" destOrd="0" presId="urn:microsoft.com/office/officeart/2005/8/layout/vProcess5"/>
    <dgm:cxn modelId="{3E4A3013-DC36-4FCB-AF00-85058264E48B}" type="presParOf" srcId="{034C19D4-173F-476D-9669-2153BD676256}" destId="{40BBDBDD-20B7-45C2-909D-86AA68DA034D}" srcOrd="7" destOrd="0" presId="urn:microsoft.com/office/officeart/2005/8/layout/vProcess5"/>
    <dgm:cxn modelId="{268EFEE4-8FA8-4930-9024-A84052BAD09E}" type="presParOf" srcId="{034C19D4-173F-476D-9669-2153BD676256}" destId="{AF8D200F-3297-4743-929C-E25047A93BC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D2261-E2C0-429D-9CE3-2AAE42E8C135}">
      <dsp:nvSpPr>
        <dsp:cNvPr id="0" name=""/>
        <dsp:cNvSpPr/>
      </dsp:nvSpPr>
      <dsp:spPr>
        <a:xfrm>
          <a:off x="0" y="0"/>
          <a:ext cx="2373571" cy="57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Docker</a:t>
          </a:r>
          <a:endParaRPr lang="en-US" sz="2400" kern="1200" dirty="0"/>
        </a:p>
      </dsp:txBody>
      <dsp:txXfrm>
        <a:off x="16699" y="16699"/>
        <a:ext cx="1758341" cy="536746"/>
      </dsp:txXfrm>
    </dsp:sp>
    <dsp:sp modelId="{EA5E7423-52CC-43E6-995D-661AB553CF31}">
      <dsp:nvSpPr>
        <dsp:cNvPr id="0" name=""/>
        <dsp:cNvSpPr/>
      </dsp:nvSpPr>
      <dsp:spPr>
        <a:xfrm>
          <a:off x="209432" y="665168"/>
          <a:ext cx="2373571" cy="57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Kubernetes</a:t>
          </a:r>
          <a:endParaRPr lang="en-US" sz="2400" kern="1200" dirty="0"/>
        </a:p>
      </dsp:txBody>
      <dsp:txXfrm>
        <a:off x="226131" y="681867"/>
        <a:ext cx="1760146" cy="536746"/>
      </dsp:txXfrm>
    </dsp:sp>
    <dsp:sp modelId="{02197120-4EA6-4CF2-8679-1E6F03D9FE34}">
      <dsp:nvSpPr>
        <dsp:cNvPr id="0" name=""/>
        <dsp:cNvSpPr/>
      </dsp:nvSpPr>
      <dsp:spPr>
        <a:xfrm>
          <a:off x="418865" y="1330336"/>
          <a:ext cx="2373571" cy="57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Istio</a:t>
          </a:r>
          <a:endParaRPr lang="en-US" sz="2400" kern="1200" dirty="0"/>
        </a:p>
      </dsp:txBody>
      <dsp:txXfrm>
        <a:off x="435564" y="1347035"/>
        <a:ext cx="1760146" cy="536746"/>
      </dsp:txXfrm>
    </dsp:sp>
    <dsp:sp modelId="{E8DCB76F-44A5-4CD4-999C-0CC1F338186D}">
      <dsp:nvSpPr>
        <dsp:cNvPr id="0" name=""/>
        <dsp:cNvSpPr/>
      </dsp:nvSpPr>
      <dsp:spPr>
        <a:xfrm>
          <a:off x="2002977" y="432359"/>
          <a:ext cx="370593" cy="370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6360" y="432359"/>
        <a:ext cx="203827" cy="278871"/>
      </dsp:txXfrm>
    </dsp:sp>
    <dsp:sp modelId="{20B52975-2D0F-4FDE-A1D3-AB08CB1CE383}">
      <dsp:nvSpPr>
        <dsp:cNvPr id="0" name=""/>
        <dsp:cNvSpPr/>
      </dsp:nvSpPr>
      <dsp:spPr>
        <a:xfrm>
          <a:off x="2212410" y="1093726"/>
          <a:ext cx="370593" cy="370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295793" y="1093726"/>
        <a:ext cx="203827" cy="278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1A478-D8FE-4FA8-903D-38EF5FF77869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71F15-0461-4C31-9A64-BD3E32DE71D6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71F15-0461-4C31-9A64-BD3E32DE71D6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90CEBD8A-4BA6-4326-A199-606A2465691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EDC8A34-0510-4BF4-BCE1-21E2ECBDD0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1928802"/>
            <a:ext cx="8701118" cy="1470025"/>
          </a:xfrm>
        </p:spPr>
        <p:txBody>
          <a:bodyPr/>
          <a:lstStyle/>
          <a:p>
            <a:r>
              <a:rPr lang="en-US" dirty="0"/>
              <a:t>Microservices Using Istio Service Mesh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998" y="1693781"/>
            <a:ext cx="10166998" cy="4972298"/>
          </a:xfrm>
          <a:prstGeom prst="rect">
            <a:avLst/>
          </a:prstGeom>
        </p:spPr>
      </p:pic>
      <p:sp>
        <p:nvSpPr>
          <p:cNvPr id="4" name="object 6"/>
          <p:cNvSpPr txBox="1"/>
          <p:nvPr/>
        </p:nvSpPr>
        <p:spPr>
          <a:xfrm>
            <a:off x="251520" y="692696"/>
            <a:ext cx="7505271" cy="100027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sz="3200" spc="350" dirty="0" err="1">
                <a:latin typeface="Trebuchet MS (Headings)"/>
                <a:cs typeface="Calibri" panose="020F0502020204030204"/>
              </a:rPr>
              <a:t>Kiali</a:t>
            </a:r>
            <a:r>
              <a:rPr lang="en-IN" sz="3200" spc="350" dirty="0">
                <a:latin typeface="Trebuchet MS (Headings)"/>
                <a:cs typeface="Calibri" panose="020F0502020204030204"/>
              </a:rPr>
              <a:t> Dashboard representation of Service Mesh</a:t>
            </a:r>
            <a:endParaRPr lang="en-IN" sz="3200" dirty="0">
              <a:latin typeface="Trebuchet MS (Headings)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020" y="4179282"/>
            <a:ext cx="8274442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Ingress</a:t>
            </a:r>
            <a:endParaRPr sz="140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641985" marR="56515" lvl="1" indent="-287020">
              <a:lnSpc>
                <a:spcPct val="100000"/>
              </a:lnSpc>
              <a:buFont typeface="Arial" panose="020B0604020202020204"/>
              <a:buChar char="•"/>
              <a:tabLst>
                <a:tab pos="641985" algn="l"/>
                <a:tab pos="642620" algn="l"/>
              </a:tabLst>
            </a:pPr>
            <a:r>
              <a:rPr sz="1400" b="1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Gateway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: configures a load balancer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(one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or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multiple FQDN) for HTTP/TCP  traffic at the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edge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of the</a:t>
            </a:r>
            <a:r>
              <a:rPr sz="1400" spc="-9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mesh</a:t>
            </a: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b="1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Inside</a:t>
            </a:r>
            <a:r>
              <a:rPr sz="1400" b="1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mesh</a:t>
            </a:r>
            <a:endParaRPr sz="140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641985" marR="5080" lvl="1" indent="-287020">
              <a:lnSpc>
                <a:spcPct val="100000"/>
              </a:lnSpc>
              <a:buFont typeface="Arial" panose="020B0604020202020204"/>
              <a:buChar char="•"/>
              <a:tabLst>
                <a:tab pos="641985" algn="l"/>
                <a:tab pos="642620" algn="l"/>
              </a:tabLst>
            </a:pPr>
            <a:r>
              <a:rPr sz="1400" b="1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VirtualService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defines the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rules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control how requests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 service (one  or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multiple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FQDN) are</a:t>
            </a:r>
            <a:r>
              <a:rPr sz="1400" spc="-4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routed.</a:t>
            </a:r>
          </a:p>
          <a:p>
            <a:pPr marL="641985" marR="301625" lvl="1" indent="-287020">
              <a:lnSpc>
                <a:spcPct val="100000"/>
              </a:lnSpc>
              <a:buFont typeface="Arial" panose="020B0604020202020204"/>
              <a:buChar char="•"/>
              <a:tabLst>
                <a:tab pos="641985" algn="l"/>
                <a:tab pos="642620" algn="l"/>
              </a:tabLst>
            </a:pPr>
            <a:r>
              <a:rPr sz="1400" b="1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DestinationRule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configures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the set of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policies (a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set of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instances)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to be 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applied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 request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after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VirtualService routing has</a:t>
            </a:r>
            <a:r>
              <a:rPr sz="1400" spc="-9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occurred</a:t>
            </a:r>
            <a:endParaRPr sz="140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Egress</a:t>
            </a:r>
            <a:endParaRPr sz="140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641985" lvl="1" indent="-287020">
              <a:lnSpc>
                <a:spcPct val="100000"/>
              </a:lnSpc>
              <a:buFont typeface="Arial" panose="020B0604020202020204"/>
              <a:buChar char="•"/>
              <a:tabLst>
                <a:tab pos="641985" algn="l"/>
                <a:tab pos="642620" algn="l"/>
              </a:tabLst>
            </a:pPr>
            <a:r>
              <a:rPr sz="1400" b="1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ServiceEntry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commonly used to enable requests to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services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outside of</a:t>
            </a:r>
            <a:r>
              <a:rPr sz="1400" spc="-16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an</a:t>
            </a:r>
          </a:p>
          <a:p>
            <a:pPr marL="6419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Istio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service</a:t>
            </a:r>
            <a:r>
              <a:rPr sz="1400" spc="-1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mesh</a:t>
            </a:r>
          </a:p>
        </p:txBody>
      </p:sp>
      <p:sp>
        <p:nvSpPr>
          <p:cNvPr id="3" name="object 3"/>
          <p:cNvSpPr/>
          <p:nvPr/>
        </p:nvSpPr>
        <p:spPr>
          <a:xfrm>
            <a:off x="608020" y="1063372"/>
            <a:ext cx="7986410" cy="3096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8020" y="620302"/>
            <a:ext cx="79864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IN" sz="2800" spc="-5" dirty="0"/>
              <a:t>ROUTING</a:t>
            </a:r>
            <a:r>
              <a:rPr lang="en-IN" sz="2800" spc="-30" dirty="0"/>
              <a:t> </a:t>
            </a:r>
            <a:r>
              <a:rPr lang="en-IN" sz="2800" spc="-10" dirty="0"/>
              <a:t>CONTROL</a:t>
            </a:r>
            <a:endParaRPr lang="en-IN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119471" y="404413"/>
            <a:ext cx="6396745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IN" sz="2600" spc="-5" dirty="0"/>
              <a:t>HOW ROUTING</a:t>
            </a:r>
            <a:r>
              <a:rPr lang="en-IN" sz="2600" spc="-30" dirty="0"/>
              <a:t> </a:t>
            </a:r>
            <a:r>
              <a:rPr lang="en-IN" sz="2600" spc="-10" dirty="0"/>
              <a:t>CONTROL ACHIEVED</a:t>
            </a:r>
            <a:endParaRPr lang="en-IN" sz="2600" dirty="0"/>
          </a:p>
        </p:txBody>
      </p:sp>
      <p:sp>
        <p:nvSpPr>
          <p:cNvPr id="5" name="object 4"/>
          <p:cNvSpPr txBox="1"/>
          <p:nvPr/>
        </p:nvSpPr>
        <p:spPr>
          <a:xfrm>
            <a:off x="119471" y="816705"/>
            <a:ext cx="79864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IN" sz="1400" dirty="0" err="1"/>
              <a:t>routegateway.yml</a:t>
            </a:r>
            <a:endParaRPr lang="en-IN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3752" y="1147106"/>
            <a:ext cx="9036496" cy="526224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IN" sz="600" dirty="0" err="1"/>
              <a:t>apiVersion</a:t>
            </a:r>
            <a:r>
              <a:rPr lang="en-IN" sz="600" dirty="0"/>
              <a:t>: networking.istio.io/v1beta1</a:t>
            </a:r>
          </a:p>
          <a:p>
            <a:r>
              <a:rPr lang="en-IN" sz="600" dirty="0"/>
              <a:t>kind: Gateway</a:t>
            </a:r>
          </a:p>
          <a:p>
            <a:r>
              <a:rPr lang="en-IN" sz="600" dirty="0"/>
              <a:t>metadata:</a:t>
            </a:r>
          </a:p>
          <a:p>
            <a:r>
              <a:rPr lang="en-IN" sz="600" dirty="0"/>
              <a:t>  name: stock-gateway</a:t>
            </a:r>
          </a:p>
          <a:p>
            <a:r>
              <a:rPr lang="en-IN" sz="600" dirty="0"/>
              <a:t>spec:</a:t>
            </a:r>
          </a:p>
          <a:p>
            <a:r>
              <a:rPr lang="en-IN" sz="600" dirty="0"/>
              <a:t>  selector:</a:t>
            </a:r>
          </a:p>
          <a:p>
            <a:r>
              <a:rPr lang="en-IN" sz="600" dirty="0"/>
              <a:t>    </a:t>
            </a:r>
            <a:r>
              <a:rPr lang="en-IN" sz="600" dirty="0" err="1"/>
              <a:t>istio</a:t>
            </a:r>
            <a:r>
              <a:rPr lang="en-IN" sz="600" dirty="0"/>
              <a:t>: </a:t>
            </a:r>
            <a:r>
              <a:rPr lang="en-IN" sz="600" dirty="0" err="1"/>
              <a:t>ingressgateway</a:t>
            </a:r>
            <a:endParaRPr lang="en-IN" sz="600" dirty="0"/>
          </a:p>
          <a:p>
            <a:r>
              <a:rPr lang="en-IN" sz="600" dirty="0"/>
              <a:t>controller</a:t>
            </a:r>
          </a:p>
          <a:p>
            <a:r>
              <a:rPr lang="en-IN" sz="600" dirty="0"/>
              <a:t>  servers:</a:t>
            </a:r>
          </a:p>
          <a:p>
            <a:r>
              <a:rPr lang="en-IN" sz="600" dirty="0"/>
              <a:t>  - port:</a:t>
            </a:r>
          </a:p>
          <a:p>
            <a:r>
              <a:rPr lang="en-IN" sz="600" dirty="0"/>
              <a:t>      number: 80</a:t>
            </a:r>
          </a:p>
          <a:p>
            <a:r>
              <a:rPr lang="en-IN" sz="600" dirty="0"/>
              <a:t>      name: http</a:t>
            </a:r>
          </a:p>
          <a:p>
            <a:r>
              <a:rPr lang="en-IN" sz="600" dirty="0"/>
              <a:t>      protocol: HTTP</a:t>
            </a:r>
          </a:p>
          <a:p>
            <a:r>
              <a:rPr lang="en-IN" sz="600" dirty="0"/>
              <a:t>    hosts:</a:t>
            </a:r>
          </a:p>
          <a:p>
            <a:r>
              <a:rPr lang="en-IN" sz="600" dirty="0"/>
              <a:t>    - ""</a:t>
            </a:r>
          </a:p>
          <a:p>
            <a:r>
              <a:rPr lang="en-IN" sz="600" dirty="0"/>
              <a:t>---</a:t>
            </a:r>
          </a:p>
          <a:p>
            <a:endParaRPr lang="en-IN" sz="600" dirty="0"/>
          </a:p>
          <a:p>
            <a:endParaRPr lang="en-IN" sz="600" dirty="0"/>
          </a:p>
          <a:p>
            <a:r>
              <a:rPr lang="en-IN" sz="600" dirty="0" err="1"/>
              <a:t>apiVersion</a:t>
            </a:r>
            <a:r>
              <a:rPr lang="en-IN" sz="600" dirty="0"/>
              <a:t>: networking.istio.io/v1alpha3</a:t>
            </a:r>
          </a:p>
          <a:p>
            <a:r>
              <a:rPr lang="en-IN" sz="600" dirty="0"/>
              <a:t>kind: </a:t>
            </a:r>
            <a:r>
              <a:rPr lang="en-IN" sz="600" dirty="0" err="1"/>
              <a:t>VirtualService</a:t>
            </a:r>
            <a:endParaRPr lang="en-IN" sz="600" dirty="0"/>
          </a:p>
          <a:p>
            <a:r>
              <a:rPr lang="en-IN" sz="600" dirty="0"/>
              <a:t>metadata:</a:t>
            </a:r>
          </a:p>
          <a:p>
            <a:r>
              <a:rPr lang="en-IN" sz="600" dirty="0"/>
              <a:t>  name: </a:t>
            </a:r>
            <a:r>
              <a:rPr lang="en-IN" sz="600" dirty="0" err="1"/>
              <a:t>stockserver</a:t>
            </a:r>
            <a:endParaRPr lang="en-IN" sz="600" dirty="0"/>
          </a:p>
          <a:p>
            <a:r>
              <a:rPr lang="en-IN" sz="600" dirty="0"/>
              <a:t>spec:</a:t>
            </a:r>
          </a:p>
          <a:p>
            <a:r>
              <a:rPr lang="en-IN" sz="600" dirty="0"/>
              <a:t>  hosts:</a:t>
            </a:r>
          </a:p>
          <a:p>
            <a:r>
              <a:rPr lang="en-IN" sz="600" dirty="0"/>
              <a:t>  - ""</a:t>
            </a:r>
          </a:p>
          <a:p>
            <a:r>
              <a:rPr lang="en-IN" sz="600" dirty="0"/>
              <a:t>  gateways:</a:t>
            </a:r>
          </a:p>
          <a:p>
            <a:r>
              <a:rPr lang="en-IN" sz="600" dirty="0"/>
              <a:t>  - stock-gateway</a:t>
            </a:r>
          </a:p>
          <a:p>
            <a:r>
              <a:rPr lang="en-IN" sz="600" dirty="0"/>
              <a:t>  http:</a:t>
            </a:r>
          </a:p>
          <a:p>
            <a:r>
              <a:rPr lang="en-IN" sz="600" dirty="0"/>
              <a:t>  - match:</a:t>
            </a:r>
          </a:p>
          <a:p>
            <a:r>
              <a:rPr lang="en-IN" sz="600" dirty="0"/>
              <a:t>    - header:</a:t>
            </a:r>
          </a:p>
          <a:p>
            <a:r>
              <a:rPr lang="en-IN" sz="600" dirty="0"/>
              <a:t>        </a:t>
            </a:r>
            <a:r>
              <a:rPr lang="en-IN" sz="600" dirty="0" err="1"/>
              <a:t>HeaderApi</a:t>
            </a:r>
            <a:r>
              <a:rPr lang="en-IN" sz="600" dirty="0"/>
              <a:t>: google-</a:t>
            </a:r>
            <a:r>
              <a:rPr lang="en-IN" sz="600" dirty="0" err="1"/>
              <a:t>api</a:t>
            </a:r>
            <a:endParaRPr lang="en-IN" sz="600" dirty="0"/>
          </a:p>
          <a:p>
            <a:r>
              <a:rPr lang="en-IN" sz="600" dirty="0"/>
              <a:t>    - </a:t>
            </a:r>
            <a:r>
              <a:rPr lang="en-IN" sz="600" dirty="0" err="1"/>
              <a:t>uri</a:t>
            </a:r>
            <a:r>
              <a:rPr lang="en-IN" sz="600" dirty="0"/>
              <a:t>:</a:t>
            </a:r>
          </a:p>
          <a:p>
            <a:r>
              <a:rPr lang="en-IN" sz="600" dirty="0"/>
              <a:t>        prefix: /</a:t>
            </a:r>
            <a:r>
              <a:rPr lang="en-IN" sz="600" dirty="0" err="1"/>
              <a:t>getAllStocks</a:t>
            </a:r>
            <a:endParaRPr lang="en-IN" sz="600" dirty="0"/>
          </a:p>
          <a:p>
            <a:r>
              <a:rPr lang="en-IN" sz="600" dirty="0"/>
              <a:t>    route:</a:t>
            </a:r>
          </a:p>
          <a:p>
            <a:r>
              <a:rPr lang="en-IN" sz="600" dirty="0"/>
              <a:t>      - destination:</a:t>
            </a:r>
          </a:p>
          <a:p>
            <a:r>
              <a:rPr lang="en-IN" sz="600" dirty="0"/>
              <a:t>          host: google</a:t>
            </a:r>
          </a:p>
          <a:p>
            <a:r>
              <a:rPr lang="en-IN" sz="600" dirty="0"/>
              <a:t>          port: </a:t>
            </a:r>
          </a:p>
          <a:p>
            <a:r>
              <a:rPr lang="en-IN" sz="600" dirty="0"/>
              <a:t>            number: 8081</a:t>
            </a:r>
          </a:p>
          <a:p>
            <a:r>
              <a:rPr lang="en-IN" sz="600" dirty="0"/>
              <a:t>  - match:</a:t>
            </a:r>
          </a:p>
          <a:p>
            <a:r>
              <a:rPr lang="en-IN" sz="600" dirty="0"/>
              <a:t>    - header:</a:t>
            </a:r>
          </a:p>
          <a:p>
            <a:r>
              <a:rPr lang="en-IN" sz="600" dirty="0"/>
              <a:t>        </a:t>
            </a:r>
            <a:r>
              <a:rPr lang="en-IN" sz="600" dirty="0" err="1"/>
              <a:t>HeaderApi</a:t>
            </a:r>
            <a:r>
              <a:rPr lang="en-IN" sz="600" dirty="0"/>
              <a:t>: yahoo-</a:t>
            </a:r>
            <a:r>
              <a:rPr lang="en-IN" sz="600" dirty="0" err="1"/>
              <a:t>api</a:t>
            </a:r>
            <a:endParaRPr lang="en-IN" sz="600" dirty="0"/>
          </a:p>
          <a:p>
            <a:r>
              <a:rPr lang="en-IN" sz="600" dirty="0"/>
              <a:t>    - </a:t>
            </a:r>
            <a:r>
              <a:rPr lang="en-IN" sz="600" dirty="0" err="1"/>
              <a:t>uri</a:t>
            </a:r>
            <a:r>
              <a:rPr lang="en-IN" sz="600" dirty="0"/>
              <a:t>:</a:t>
            </a:r>
          </a:p>
          <a:p>
            <a:r>
              <a:rPr lang="en-IN" sz="600" dirty="0"/>
              <a:t>        prefix: /</a:t>
            </a:r>
            <a:r>
              <a:rPr lang="en-IN" sz="600" dirty="0" err="1"/>
              <a:t>getAllStocks</a:t>
            </a:r>
            <a:endParaRPr lang="en-IN" sz="600" dirty="0"/>
          </a:p>
          <a:p>
            <a:r>
              <a:rPr lang="en-IN" sz="600" dirty="0"/>
              <a:t>    route:</a:t>
            </a:r>
          </a:p>
          <a:p>
            <a:r>
              <a:rPr lang="en-IN" sz="600" dirty="0"/>
              <a:t>      - destination:</a:t>
            </a:r>
          </a:p>
          <a:p>
            <a:r>
              <a:rPr lang="en-IN" sz="600" dirty="0"/>
              <a:t>          host: yahoo</a:t>
            </a:r>
          </a:p>
          <a:p>
            <a:r>
              <a:rPr lang="en-IN" sz="600" dirty="0"/>
              <a:t>          subset: v1</a:t>
            </a:r>
          </a:p>
          <a:p>
            <a:r>
              <a:rPr lang="en-IN" sz="600" dirty="0"/>
              <a:t>          port:</a:t>
            </a:r>
          </a:p>
          <a:p>
            <a:r>
              <a:rPr lang="en-IN" sz="600" dirty="0"/>
              <a:t>            number: 8080</a:t>
            </a:r>
          </a:p>
          <a:p>
            <a:r>
              <a:rPr lang="en-IN" sz="600" dirty="0"/>
              <a:t>        weight: 50</a:t>
            </a:r>
          </a:p>
          <a:p>
            <a:r>
              <a:rPr lang="en-IN" sz="600" dirty="0"/>
              <a:t>      - destination:</a:t>
            </a:r>
          </a:p>
          <a:p>
            <a:r>
              <a:rPr lang="en-IN" sz="600" dirty="0"/>
              <a:t>          host: yahoo</a:t>
            </a:r>
          </a:p>
          <a:p>
            <a:r>
              <a:rPr lang="en-IN" sz="600" dirty="0"/>
              <a:t>          subset: v2</a:t>
            </a:r>
          </a:p>
          <a:p>
            <a:r>
              <a:rPr lang="en-IN" sz="600" dirty="0"/>
              <a:t>          port:</a:t>
            </a:r>
          </a:p>
          <a:p>
            <a:r>
              <a:rPr lang="en-IN" sz="600" dirty="0"/>
              <a:t>            number: 8080</a:t>
            </a:r>
          </a:p>
          <a:p>
            <a:r>
              <a:rPr lang="en-IN" sz="600" dirty="0"/>
              <a:t>        weight: 50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23528" y="692696"/>
            <a:ext cx="6396745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IN" sz="2600" dirty="0"/>
              <a:t>Traffic Shifting</a:t>
            </a:r>
          </a:p>
        </p:txBody>
      </p:sp>
      <p:sp>
        <p:nvSpPr>
          <p:cNvPr id="5" name="Google Shape;99;p15"/>
          <p:cNvSpPr txBox="1"/>
          <p:nvPr/>
        </p:nvSpPr>
        <p:spPr>
          <a:xfrm>
            <a:off x="0" y="4312852"/>
            <a:ext cx="9144000" cy="281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>
            <a:lvl1pPr marL="365760" indent="-255905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495" indent="-247015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 panose="02040502050405020303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290" indent="-21971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830" indent="-20129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90015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09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30095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IN" sz="18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Traffic Shifting is basically about how do we shift from one version of a microservice to another version.</a:t>
            </a:r>
          </a:p>
          <a:p>
            <a:pPr marL="285750" indent="-285750">
              <a:spcBef>
                <a:spcPts val="0"/>
              </a:spcBef>
              <a:buClr>
                <a:schemeClr val="dk1"/>
              </a:buClr>
              <a:buSzPts val="2800"/>
            </a:pPr>
            <a:endParaRPr lang="en-IN" sz="1800" dirty="0">
              <a:solidFill>
                <a:schemeClr val="dk1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indent="-28575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18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example let's assume there are three versions v1,v2,v3 of a microservice m1, where v1 is the older version and v2, v3 are new modified versions of the microservice.</a:t>
            </a:r>
            <a:endParaRPr lang="en-IN" sz="1800" dirty="0"/>
          </a:p>
          <a:p>
            <a:pPr marL="285750" indent="-28575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18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can migrate from v1 to v2 or v3 using traffic shifting logic.</a:t>
            </a:r>
            <a:endParaRPr lang="en-IN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0" t="25704" r="15950" b="7782"/>
          <a:stretch>
            <a:fillRect/>
          </a:stretch>
        </p:blipFill>
        <p:spPr>
          <a:xfrm>
            <a:off x="1954530" y="1104900"/>
            <a:ext cx="540004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9"/>
          <p:cNvSpPr txBox="1"/>
          <p:nvPr/>
        </p:nvSpPr>
        <p:spPr>
          <a:xfrm>
            <a:off x="454025" y="668350"/>
            <a:ext cx="822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600"/>
              <a:buFont typeface="Arial" panose="020B0604020202020204"/>
              <a:buNone/>
            </a:pPr>
            <a:r>
              <a:rPr lang="en-IN" altLang="en-US" sz="36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Route Shifting Example</a:t>
            </a:r>
            <a:endParaRPr lang="en-IN" altLang="en-US" dirty="0"/>
          </a:p>
        </p:txBody>
      </p:sp>
      <p:sp>
        <p:nvSpPr>
          <p:cNvPr id="3" name="Google Shape;125;p19"/>
          <p:cNvSpPr txBox="1"/>
          <p:nvPr/>
        </p:nvSpPr>
        <p:spPr>
          <a:xfrm>
            <a:off x="3351361" y="4434564"/>
            <a:ext cx="2238325" cy="72578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49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Google Shape;126;p19"/>
          <p:cNvSpPr txBox="1"/>
          <p:nvPr/>
        </p:nvSpPr>
        <p:spPr>
          <a:xfrm>
            <a:off x="3409900" y="1800225"/>
            <a:ext cx="2238325" cy="714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49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128;p19"/>
          <p:cNvSpPr txBox="1"/>
          <p:nvPr/>
        </p:nvSpPr>
        <p:spPr>
          <a:xfrm>
            <a:off x="3523744" y="1881990"/>
            <a:ext cx="179573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r>
              <a:rPr lang="en-US" sz="1400" b="0" i="0" u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Google Finance Microservice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7" name="Google Shape;129;p19"/>
          <p:cNvSpPr/>
          <p:nvPr/>
        </p:nvSpPr>
        <p:spPr>
          <a:xfrm>
            <a:off x="1608375" y="1856201"/>
            <a:ext cx="649200" cy="720600"/>
          </a:xfrm>
          <a:prstGeom prst="ellipse">
            <a:avLst/>
          </a:prstGeom>
          <a:gradFill>
            <a:gsLst>
              <a:gs pos="0">
                <a:srgbClr val="A6CAFF"/>
              </a:gs>
              <a:gs pos="50000">
                <a:srgbClr val="96C0FF"/>
              </a:gs>
              <a:gs pos="100000">
                <a:srgbClr val="82B8F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130;p19"/>
          <p:cNvSpPr/>
          <p:nvPr/>
        </p:nvSpPr>
        <p:spPr>
          <a:xfrm>
            <a:off x="1664625" y="4455337"/>
            <a:ext cx="649200" cy="719100"/>
          </a:xfrm>
          <a:prstGeom prst="ellipse">
            <a:avLst/>
          </a:prstGeom>
          <a:gradFill>
            <a:gsLst>
              <a:gs pos="0">
                <a:srgbClr val="A6CAFF"/>
              </a:gs>
              <a:gs pos="50000">
                <a:srgbClr val="96C0FF"/>
              </a:gs>
              <a:gs pos="100000">
                <a:srgbClr val="82B8F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131;p19"/>
          <p:cNvSpPr txBox="1"/>
          <p:nvPr/>
        </p:nvSpPr>
        <p:spPr>
          <a:xfrm>
            <a:off x="1766335" y="2092708"/>
            <a:ext cx="4478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v1</a:t>
            </a:r>
            <a:endParaRPr dirty="0"/>
          </a:p>
        </p:txBody>
      </p:sp>
      <p:sp>
        <p:nvSpPr>
          <p:cNvPr id="10" name="Google Shape;132;p19"/>
          <p:cNvSpPr txBox="1"/>
          <p:nvPr/>
        </p:nvSpPr>
        <p:spPr>
          <a:xfrm>
            <a:off x="1813874" y="4643588"/>
            <a:ext cx="40031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v1</a:t>
            </a:r>
            <a:endParaRPr dirty="0"/>
          </a:p>
        </p:txBody>
      </p:sp>
      <p:sp>
        <p:nvSpPr>
          <p:cNvPr id="11" name="Google Shape;133;p19"/>
          <p:cNvSpPr/>
          <p:nvPr/>
        </p:nvSpPr>
        <p:spPr>
          <a:xfrm>
            <a:off x="6227762" y="2630487"/>
            <a:ext cx="1944600" cy="1295400"/>
          </a:xfrm>
          <a:prstGeom prst="roundRect">
            <a:avLst>
              <a:gd name="adj" fmla="val 3600"/>
            </a:avLst>
          </a:prstGeom>
          <a:solidFill>
            <a:schemeClr val="accent1"/>
          </a:solidFill>
          <a:ln w="12700" cap="flat" cmpd="sng">
            <a:solidFill>
              <a:srgbClr val="0049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134;p19"/>
          <p:cNvSpPr txBox="1"/>
          <p:nvPr/>
        </p:nvSpPr>
        <p:spPr>
          <a:xfrm>
            <a:off x="6438900" y="2905125"/>
            <a:ext cx="15177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Ingress Gateway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Google Shape;135;p19"/>
          <p:cNvCxnSpPr/>
          <p:nvPr/>
        </p:nvCxnSpPr>
        <p:spPr>
          <a:xfrm rot="10800000">
            <a:off x="5648462" y="2157387"/>
            <a:ext cx="579300" cy="1120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14" name="Google Shape;136;p19"/>
          <p:cNvCxnSpPr>
            <a:endCxn id="3" idx="3"/>
          </p:cNvCxnSpPr>
          <p:nvPr/>
        </p:nvCxnSpPr>
        <p:spPr>
          <a:xfrm flipH="1">
            <a:off x="5589686" y="3278187"/>
            <a:ext cx="638076" cy="15192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15" name="Google Shape;137;p19"/>
          <p:cNvSpPr/>
          <p:nvPr/>
        </p:nvSpPr>
        <p:spPr>
          <a:xfrm>
            <a:off x="2333776" y="2057400"/>
            <a:ext cx="1115536" cy="99986"/>
          </a:xfrm>
          <a:prstGeom prst="leftArrow">
            <a:avLst>
              <a:gd name="adj1" fmla="val 933"/>
              <a:gd name="adj2" fmla="val 5400"/>
            </a:avLst>
          </a:prstGeom>
          <a:solidFill>
            <a:schemeClr val="accent1"/>
          </a:solidFill>
          <a:ln w="12700" cap="flat" cmpd="sng">
            <a:solidFill>
              <a:srgbClr val="0049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38;p19"/>
          <p:cNvSpPr/>
          <p:nvPr/>
        </p:nvSpPr>
        <p:spPr>
          <a:xfrm>
            <a:off x="2411450" y="4777537"/>
            <a:ext cx="939912" cy="45719"/>
          </a:xfrm>
          <a:prstGeom prst="leftArrow">
            <a:avLst>
              <a:gd name="adj1" fmla="val 933"/>
              <a:gd name="adj2" fmla="val 5400"/>
            </a:avLst>
          </a:prstGeom>
          <a:solidFill>
            <a:schemeClr val="accent1"/>
          </a:solidFill>
          <a:ln w="12700" cap="flat" cmpd="sng">
            <a:solidFill>
              <a:srgbClr val="0049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28;p19"/>
          <p:cNvSpPr txBox="1"/>
          <p:nvPr/>
        </p:nvSpPr>
        <p:spPr>
          <a:xfrm>
            <a:off x="3556153" y="4541762"/>
            <a:ext cx="179573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r>
              <a:rPr lang="en-US" sz="14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Yahoo</a:t>
            </a:r>
            <a:r>
              <a:rPr lang="en-US" sz="1400" b="0" i="0" u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Finance Microservice</a:t>
            </a:r>
            <a:endParaRPr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20"/>
          <p:cNvSpPr txBox="1"/>
          <p:nvPr/>
        </p:nvSpPr>
        <p:spPr>
          <a:xfrm>
            <a:off x="323528" y="716558"/>
            <a:ext cx="822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600"/>
              <a:buFont typeface="Arial" panose="020B0604020202020204"/>
              <a:buNone/>
            </a:pPr>
            <a:r>
              <a:rPr lang="en-US" sz="36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Proportional Traffic Shifting</a:t>
            </a:r>
            <a:endParaRPr lang="en-US" dirty="0"/>
          </a:p>
        </p:txBody>
      </p:sp>
      <p:sp>
        <p:nvSpPr>
          <p:cNvPr id="3" name="Google Shape;144;p20"/>
          <p:cNvSpPr txBox="1"/>
          <p:nvPr/>
        </p:nvSpPr>
        <p:spPr>
          <a:xfrm>
            <a:off x="323528" y="1700808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65760" indent="-255905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495" indent="-247015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 panose="02040502050405020303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290" indent="-21971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830" indent="-20129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90015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09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30095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en-IN" sz="3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is the method via which we can route the traffic proportionally to different versions of a microservice as per the weights defined in the yaml file.</a:t>
            </a:r>
            <a:endParaRPr lang="en-IN"/>
          </a:p>
          <a:p>
            <a:pPr marL="342900" indent="-342900">
              <a:spcBef>
                <a:spcPts val="640"/>
              </a:spcBef>
              <a:buClr>
                <a:schemeClr val="dk1"/>
              </a:buClr>
              <a:buSzPts val="3200"/>
              <a:buFont typeface="Courier New" panose="02070309020205020404"/>
              <a:buChar char="•"/>
            </a:pPr>
            <a:r>
              <a:rPr lang="en-IN" sz="32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$ kubectl apply -f samples/&lt;application&gt;/networking/traffic-proportional.yml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21"/>
          <p:cNvSpPr txBox="1"/>
          <p:nvPr/>
        </p:nvSpPr>
        <p:spPr>
          <a:xfrm>
            <a:off x="318978" y="1644029"/>
            <a:ext cx="3538736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65760" indent="-255905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495" indent="-247015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 panose="02040502050405020303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290" indent="-21971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830" indent="-20129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90015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09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30095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apiVersion</a:t>
            </a: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networking.istio.io/v1alpha3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kind: </a:t>
            </a:r>
            <a:r>
              <a:rPr lang="en-US" sz="14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VirtualService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metadata: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name: stock-traffic-service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...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spec: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hosts: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- yahoo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http: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- route: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- destination: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host: yahoo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subset: v1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weight: 50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- destination: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host: yahoo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subset: v2</a:t>
            </a:r>
            <a:endParaRPr lang="en-US" sz="3200" dirty="0"/>
          </a:p>
          <a:p>
            <a:pPr marL="0" indent="0">
              <a:spcBef>
                <a:spcPts val="240"/>
              </a:spcBef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weight: 50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15867" y="120748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traffic-</a:t>
            </a:r>
            <a:r>
              <a:rPr lang="en-IN" b="1" dirty="0" err="1"/>
              <a:t>proprtion.yml</a:t>
            </a:r>
            <a:endParaRPr lang="en-IN" dirty="0"/>
          </a:p>
        </p:txBody>
      </p:sp>
      <p:sp>
        <p:nvSpPr>
          <p:cNvPr id="4" name="Google Shape;155;p22"/>
          <p:cNvSpPr txBox="1"/>
          <p:nvPr/>
        </p:nvSpPr>
        <p:spPr>
          <a:xfrm>
            <a:off x="205557" y="397739"/>
            <a:ext cx="822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600"/>
              <a:buFont typeface="Arial" panose="020B0604020202020204"/>
              <a:buNone/>
            </a:pPr>
            <a:r>
              <a:rPr lang="en-US" sz="36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Proportional Traffic Shifting</a:t>
            </a:r>
            <a:endParaRPr lang="en-US" dirty="0"/>
          </a:p>
        </p:txBody>
      </p:sp>
      <p:sp>
        <p:nvSpPr>
          <p:cNvPr id="5" name="Google Shape;157;p22"/>
          <p:cNvSpPr/>
          <p:nvPr/>
        </p:nvSpPr>
        <p:spPr>
          <a:xfrm>
            <a:off x="7668369" y="3766517"/>
            <a:ext cx="1368300" cy="1152600"/>
          </a:xfrm>
          <a:prstGeom prst="roundRect">
            <a:avLst>
              <a:gd name="adj" fmla="val 3600"/>
            </a:avLst>
          </a:prstGeom>
          <a:solidFill>
            <a:schemeClr val="accent1"/>
          </a:solidFill>
          <a:ln w="12700" cap="flat" cmpd="sng">
            <a:solidFill>
              <a:srgbClr val="0049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158;p22"/>
          <p:cNvSpPr txBox="1"/>
          <p:nvPr/>
        </p:nvSpPr>
        <p:spPr>
          <a:xfrm>
            <a:off x="5004544" y="2469529"/>
            <a:ext cx="1727325" cy="865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49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159;p22"/>
          <p:cNvSpPr txBox="1"/>
          <p:nvPr/>
        </p:nvSpPr>
        <p:spPr>
          <a:xfrm>
            <a:off x="5004544" y="5101604"/>
            <a:ext cx="1727325" cy="863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49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160;p22"/>
          <p:cNvSpPr/>
          <p:nvPr/>
        </p:nvSpPr>
        <p:spPr>
          <a:xfrm>
            <a:off x="2988419" y="2182192"/>
            <a:ext cx="647700" cy="7206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49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161;p22"/>
          <p:cNvSpPr/>
          <p:nvPr/>
        </p:nvSpPr>
        <p:spPr>
          <a:xfrm>
            <a:off x="2988419" y="3264867"/>
            <a:ext cx="647700" cy="7206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49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162;p22"/>
          <p:cNvSpPr/>
          <p:nvPr/>
        </p:nvSpPr>
        <p:spPr>
          <a:xfrm>
            <a:off x="3069381" y="5138117"/>
            <a:ext cx="647700" cy="719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49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" name="Google Shape;163;p22"/>
          <p:cNvCxnSpPr/>
          <p:nvPr/>
        </p:nvCxnSpPr>
        <p:spPr>
          <a:xfrm rot="10800000">
            <a:off x="6731769" y="2902779"/>
            <a:ext cx="936600" cy="144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12" name="Google Shape;164;p22"/>
          <p:cNvCxnSpPr/>
          <p:nvPr/>
        </p:nvCxnSpPr>
        <p:spPr>
          <a:xfrm flipH="1">
            <a:off x="6731769" y="4342779"/>
            <a:ext cx="936600" cy="1190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13" name="Google Shape;165;p22"/>
          <p:cNvCxnSpPr>
            <a:stCxn id="6" idx="1"/>
          </p:cNvCxnSpPr>
          <p:nvPr/>
        </p:nvCxnSpPr>
        <p:spPr>
          <a:xfrm flipH="1" flipV="1">
            <a:off x="3636170" y="2542617"/>
            <a:ext cx="1368374" cy="35951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14" name="Google Shape;166;p22"/>
          <p:cNvCxnSpPr>
            <a:stCxn id="6" idx="1"/>
          </p:cNvCxnSpPr>
          <p:nvPr/>
        </p:nvCxnSpPr>
        <p:spPr>
          <a:xfrm flipH="1">
            <a:off x="3636170" y="2902129"/>
            <a:ext cx="1368374" cy="7231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15" name="Google Shape;167;p22"/>
          <p:cNvCxnSpPr/>
          <p:nvPr/>
        </p:nvCxnSpPr>
        <p:spPr>
          <a:xfrm flipH="1" flipV="1">
            <a:off x="3717168" y="5496804"/>
            <a:ext cx="1287376" cy="366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16" name="Google Shape;168;p22"/>
          <p:cNvSpPr txBox="1"/>
          <p:nvPr/>
        </p:nvSpPr>
        <p:spPr>
          <a:xfrm>
            <a:off x="5081937" y="2636712"/>
            <a:ext cx="15725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 dirty="0">
                <a:solidFill>
                  <a:schemeClr val="bg1"/>
                </a:solidFill>
              </a:rPr>
              <a:t>Yahoo</a:t>
            </a:r>
            <a:r>
              <a:rPr lang="en-US" sz="1600" b="0" i="0" u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Finance Microservice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Google Shape;169;p22"/>
          <p:cNvSpPr txBox="1"/>
          <p:nvPr/>
        </p:nvSpPr>
        <p:spPr>
          <a:xfrm>
            <a:off x="5005736" y="5249635"/>
            <a:ext cx="17567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IN" dirty="0">
                <a:solidFill>
                  <a:schemeClr val="bg1"/>
                </a:solidFill>
              </a:rPr>
              <a:t>Google Finance Microservice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Google Shape;170;p22"/>
          <p:cNvSpPr txBox="1"/>
          <p:nvPr/>
        </p:nvSpPr>
        <p:spPr>
          <a:xfrm>
            <a:off x="7790606" y="4120529"/>
            <a:ext cx="11016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 dirty="0">
                <a:solidFill>
                  <a:schemeClr val="bg1"/>
                </a:solidFill>
                <a:sym typeface="Arial" panose="020B0604020202020204"/>
              </a:rPr>
              <a:t>Gateway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Google Shape;171;p22"/>
          <p:cNvSpPr txBox="1"/>
          <p:nvPr/>
        </p:nvSpPr>
        <p:spPr>
          <a:xfrm>
            <a:off x="3109068" y="2291729"/>
            <a:ext cx="449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 dirty="0">
                <a:solidFill>
                  <a:schemeClr val="bg1"/>
                </a:solidFill>
                <a:sym typeface="Arial" panose="020B0604020202020204"/>
              </a:rPr>
              <a:t>v1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Google Shape;172;p22"/>
          <p:cNvSpPr txBox="1"/>
          <p:nvPr/>
        </p:nvSpPr>
        <p:spPr>
          <a:xfrm>
            <a:off x="3121768" y="3334717"/>
            <a:ext cx="43380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 dirty="0">
                <a:solidFill>
                  <a:schemeClr val="bg1"/>
                </a:solidFill>
                <a:sym typeface="Arial" panose="020B0604020202020204"/>
              </a:rPr>
              <a:t>v2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Google Shape;173;p22"/>
          <p:cNvSpPr txBox="1"/>
          <p:nvPr/>
        </p:nvSpPr>
        <p:spPr>
          <a:xfrm>
            <a:off x="3202731" y="5195267"/>
            <a:ext cx="4427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 dirty="0">
                <a:solidFill>
                  <a:schemeClr val="bg1"/>
                </a:solidFill>
                <a:sym typeface="Arial" panose="020B0604020202020204"/>
              </a:rPr>
              <a:t>v1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457200" y="620688"/>
            <a:ext cx="822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</a:pPr>
            <a:r>
              <a:rPr lang="en-US" sz="36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 Objects in Service Mesh</a:t>
            </a:r>
            <a:endParaRPr dirty="0"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 are different API Objects used in Service Mesh - 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Virtual Service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Destination Rule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Entry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431687" y="592150"/>
            <a:ext cx="822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</a:pPr>
            <a:r>
              <a:rPr lang="en-US" sz="36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Virtual Service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400" b="1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VirtualService</a:t>
            </a:r>
            <a:r>
              <a:rPr lang="en-US" sz="2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defines a set of traffic routing rules to apply when a host is addressed. Each routing rule defines matching criteria for traffic of a specific protocol. If the traffic is matched, then it is sent to a named destination service defined in the registry.</a:t>
            </a:r>
            <a:endParaRPr sz="2400" dirty="0"/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3200"/>
            </a:pPr>
            <a:endParaRPr lang="en-US" sz="2400" b="1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400" b="1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is a unit of application behavior bound to a service registry. Services consist of multiple endpoints implemented by load instances running on pods, containers.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3200"/>
            </a:pPr>
            <a:endParaRPr lang="en-US" sz="24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IN" sz="24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versions</a:t>
            </a:r>
            <a:r>
              <a:rPr lang="en-IN" sz="2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- In a continuous deployment scenario, for a given service, there can be distinct versions running different variants of the application. </a:t>
            </a:r>
            <a:endParaRPr lang="en-IN" sz="32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indent="-457200">
              <a:spcBef>
                <a:spcPts val="640"/>
              </a:spcBef>
              <a:buClr>
                <a:schemeClr val="dk1"/>
              </a:buClr>
              <a:buSzPts val="3200"/>
            </a:pPr>
            <a:endParaRPr lang="en-IN" sz="32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indent="-457200">
              <a:spcBef>
                <a:spcPts val="0"/>
              </a:spcBef>
            </a:pPr>
            <a:endParaRPr lang="en-IN" sz="32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indent="-342900">
              <a:spcBef>
                <a:spcPts val="0"/>
              </a:spcBef>
            </a:pPr>
            <a:endParaRPr sz="2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1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Source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- A client calling a service.</a:t>
            </a:r>
            <a:endParaRPr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1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Host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- The address used by a client when attempting to connect to a service.</a:t>
            </a:r>
            <a:endParaRPr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1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Access model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- Applications address only the HOST without knowledge of individual service versions. The actual choice of the version is determined by the proxy/sidecar, enabling the application code to decouple itself from the evolution of dependent services.</a:t>
            </a:r>
            <a:endParaRPr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</a:t>
            </a:r>
            <a:r>
              <a:rPr lang="en-IN" dirty="0" err="1"/>
              <a:t>microservice</a:t>
            </a:r>
            <a:r>
              <a:rPr lang="en-IN" dirty="0"/>
              <a:t> architecture based application.</a:t>
            </a:r>
          </a:p>
          <a:p>
            <a:r>
              <a:rPr lang="en-IN" dirty="0"/>
              <a:t>Develop UI for stock ticker</a:t>
            </a:r>
          </a:p>
          <a:p>
            <a:r>
              <a:rPr lang="en-IN" dirty="0"/>
              <a:t>Two </a:t>
            </a:r>
            <a:r>
              <a:rPr lang="en-IN" dirty="0" err="1"/>
              <a:t>microservices</a:t>
            </a:r>
            <a:r>
              <a:rPr lang="en-IN" dirty="0"/>
              <a:t> required- one connecting to Google finance, other to Yahoo finance to pull stocks</a:t>
            </a:r>
          </a:p>
          <a:p>
            <a:r>
              <a:rPr lang="en-IN" dirty="0"/>
              <a:t>One intermediate service that communicates with the two.</a:t>
            </a:r>
          </a:p>
          <a:p>
            <a:r>
              <a:rPr lang="en-IN" dirty="0"/>
              <a:t>Use </a:t>
            </a:r>
            <a:r>
              <a:rPr lang="en-IN" dirty="0" err="1"/>
              <a:t>Istio</a:t>
            </a:r>
            <a:r>
              <a:rPr lang="en-IN" dirty="0"/>
              <a:t> framework as mesh service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Destination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DestinationRule</a:t>
            </a:r>
            <a:r>
              <a:rPr lang="en-US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defines rules that apply to traffic intended for a service after the step of routing. These rules specify configuration for load balancing, connection pool size from the sidecar, and outlier detection settings to detect and remove unfit/unhealthy hosts from the load balancing pool.</a:t>
            </a:r>
            <a:endParaRPr lang="en-US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Service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ServiceEntry</a:t>
            </a:r>
            <a:r>
              <a:rPr lang="en-US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enables adding additional entries into Istio’s internal service registry, so that auto-discovered services in the mesh can access/route to these manually specified services. A service entry describes the properties of a service like Ports, Protocols, DNS.</a:t>
            </a:r>
            <a:endParaRPr lang="en-US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457200" y="811275"/>
            <a:ext cx="822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</a:pPr>
            <a:r>
              <a:rPr lang="en-US" sz="36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Other kind of Requests</a:t>
            </a:r>
            <a:endParaRPr dirty="0"/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1"/>
          </p:nvPr>
        </p:nvSpPr>
        <p:spPr>
          <a:xfrm>
            <a:off x="457200" y="1578025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en-US" sz="3200" b="1" i="0" u="none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HTTPFaultInjection</a:t>
            </a:r>
            <a:r>
              <a:rPr lang="en-US" sz="32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- To inject faults while forwarding the HTTP requests.</a:t>
            </a:r>
            <a:endParaRPr sz="32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3306762" y="2849562"/>
            <a:ext cx="21414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HttpFaultInjection</a:t>
            </a:r>
            <a:endParaRPr dirty="0"/>
          </a:p>
        </p:txBody>
      </p:sp>
      <p:sp>
        <p:nvSpPr>
          <p:cNvPr id="205" name="Google Shape;205;p27"/>
          <p:cNvSpPr txBox="1"/>
          <p:nvPr/>
        </p:nvSpPr>
        <p:spPr>
          <a:xfrm>
            <a:off x="928687" y="3870325"/>
            <a:ext cx="26352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HttpFaultInjection.delay</a:t>
            </a:r>
          </a:p>
        </p:txBody>
      </p:sp>
      <p:sp>
        <p:nvSpPr>
          <p:cNvPr id="206" name="Google Shape;206;p27"/>
          <p:cNvSpPr txBox="1"/>
          <p:nvPr/>
        </p:nvSpPr>
        <p:spPr>
          <a:xfrm>
            <a:off x="5073650" y="3854450"/>
            <a:ext cx="26352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HttpFaultInjection.abort</a:t>
            </a:r>
          </a:p>
        </p:txBody>
      </p:sp>
      <p:cxnSp>
        <p:nvCxnSpPr>
          <p:cNvPr id="207" name="Google Shape;207;p27"/>
          <p:cNvCxnSpPr/>
          <p:nvPr/>
        </p:nvCxnSpPr>
        <p:spPr>
          <a:xfrm flipH="1">
            <a:off x="2246224" y="3217862"/>
            <a:ext cx="2132100" cy="652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208" name="Google Shape;208;p27"/>
          <p:cNvCxnSpPr/>
          <p:nvPr/>
        </p:nvCxnSpPr>
        <p:spPr>
          <a:xfrm>
            <a:off x="4356100" y="3213100"/>
            <a:ext cx="2035200" cy="641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457200" y="1174750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en-US" b="1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HttpMatchRequest</a:t>
            </a:r>
            <a:r>
              <a:rPr lang="en-US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specifies a set of criterion to be met in order for the rule to be applied to the HTTP request.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en-US" b="1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HTTPRedirect</a:t>
            </a:r>
            <a:r>
              <a:rPr lang="en-US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can be used to send a 301 redirect response to the caller, where the Authority/Host and the URI in the response can be swapped with the specified values.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251520" y="592104"/>
            <a:ext cx="822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</a:pPr>
            <a:r>
              <a:rPr lang="en-US" sz="36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separates them both ?</a:t>
            </a:r>
            <a:endParaRPr dirty="0"/>
          </a:p>
        </p:txBody>
      </p:sp>
      <p:pic>
        <p:nvPicPr>
          <p:cNvPr id="232" name="Google Shape;232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57250" y="1484784"/>
            <a:ext cx="74295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453390" y="706165"/>
            <a:ext cx="843528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</a:pPr>
            <a:r>
              <a:rPr lang="en-US" sz="36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Istio </a:t>
            </a:r>
            <a:r>
              <a:rPr lang="en-IN" altLang="en-US" sz="36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</a:t>
            </a:r>
            <a:r>
              <a:rPr lang="en-US" sz="3600" dirty="0" err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irtualSe</a:t>
            </a:r>
            <a:r>
              <a:rPr lang="en-IN" altLang="en-US" sz="3600" dirty="0" err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</a:t>
            </a:r>
            <a:r>
              <a:rPr lang="en-US" sz="3600" dirty="0" err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vice</a:t>
            </a:r>
            <a:r>
              <a:rPr lang="en-US" sz="36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v/s Kubernetes </a:t>
            </a:r>
            <a:r>
              <a:rPr lang="en-US" sz="3600" dirty="0" err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</a:t>
            </a:r>
            <a:r>
              <a:rPr lang="en-IN" altLang="en-US" sz="3600" dirty="0" err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</a:t>
            </a:r>
            <a:r>
              <a:rPr lang="en-US" sz="3600" dirty="0" err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vice</a:t>
            </a:r>
            <a:endParaRPr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453256" y="1556792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Istio's virtual service provides a lot of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external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features such as traffic management, load balancing, pod to external communication, routing ,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url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restructuring.</a:t>
            </a:r>
            <a:endParaRPr sz="20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Kubernetes simply acts as a container management system.</a:t>
            </a:r>
            <a:endParaRPr sz="20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Kubernetes is a logical set of pods and defined as an abstraction on top of pods which provides single DNS name or IP.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endParaRPr lang="en-IN" alt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r>
              <a:rPr lang="en-IN" altLang="en-US" sz="32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Why Virtual Service ?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Istio </a:t>
            </a:r>
            <a:r>
              <a:rPr lang="en-US" sz="20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VirtualService</a:t>
            </a: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is kind of abstract thing, which </a:t>
            </a:r>
            <a:r>
              <a:rPr lang="en-US" sz="20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trys</a:t>
            </a: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to add an interface to the actual implementation like the service in Kubernetes </a:t>
            </a:r>
            <a:endParaRPr sz="20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defines a set of traffic routing rules to apply to a </a:t>
            </a:r>
            <a:r>
              <a:rPr lang="en-US" sz="20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kubernetes</a:t>
            </a: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service or subset of service based on the matching criteria.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1928802"/>
            <a:ext cx="8701118" cy="1470025"/>
          </a:xfrm>
        </p:spPr>
        <p:txBody>
          <a:bodyPr/>
          <a:lstStyle/>
          <a:p>
            <a:r>
              <a:rPr lang="en-IN" dirty="0"/>
              <a:t>Thank you!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9EED-5562-46DA-B729-D2797A09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YouCut_20200503_173903329">
            <a:hlinkClick r:id="" action="ppaction://media"/>
            <a:extLst>
              <a:ext uri="{FF2B5EF4-FFF2-40B4-BE49-F238E27FC236}">
                <a16:creationId xmlns:a16="http://schemas.microsoft.com/office/drawing/2014/main" id="{E504D432-41F4-440D-9760-4D5108C544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128997" cy="5134708"/>
          </a:xfrm>
        </p:spPr>
      </p:pic>
    </p:spTree>
    <p:extLst>
      <p:ext uri="{BB962C8B-B14F-4D97-AF65-F5344CB8AC3E}">
        <p14:creationId xmlns:p14="http://schemas.microsoft.com/office/powerpoint/2010/main" val="209395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70" y="588860"/>
            <a:ext cx="8229600" cy="1066800"/>
          </a:xfrm>
        </p:spPr>
        <p:txBody>
          <a:bodyPr/>
          <a:lstStyle/>
          <a:p>
            <a:r>
              <a:rPr lang="en-IN" dirty="0"/>
              <a:t>MICROSERVICE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712426"/>
            <a:ext cx="3494762" cy="4884926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Created two microservices.</a:t>
            </a:r>
          </a:p>
          <a:p>
            <a:r>
              <a:rPr lang="en-IN" sz="2000" dirty="0"/>
              <a:t>One service connects to Google finance to pull stock quotes while the other connects to Yahoo finance or any service alike. </a:t>
            </a:r>
          </a:p>
          <a:p>
            <a:r>
              <a:rPr lang="en-IN" sz="2000" dirty="0"/>
              <a:t>Created a third intermediate service that communicates with these two services. </a:t>
            </a:r>
          </a:p>
          <a:p>
            <a:r>
              <a:rPr lang="en-IN" sz="2000" dirty="0"/>
              <a:t>The UI will communicate only with this third service to display the stock information.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D1958-1C6C-4A7D-AA9F-54F950BC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8" y="2025747"/>
            <a:ext cx="5772142" cy="37982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048" y="627845"/>
            <a:ext cx="8229600" cy="1066800"/>
          </a:xfrm>
        </p:spPr>
        <p:txBody>
          <a:bodyPr/>
          <a:lstStyle/>
          <a:p>
            <a:r>
              <a:rPr lang="en-IN" dirty="0"/>
              <a:t>USER INTERFACE- ANGULAR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48" y="1579723"/>
            <a:ext cx="8229600" cy="4325112"/>
          </a:xfrm>
        </p:spPr>
        <p:txBody>
          <a:bodyPr/>
          <a:lstStyle/>
          <a:p>
            <a:r>
              <a:rPr lang="en-IN" dirty="0"/>
              <a:t>Data taken in the form of JSON object </a:t>
            </a:r>
          </a:p>
          <a:p>
            <a:r>
              <a:rPr lang="en-IN" dirty="0"/>
              <a:t>Processed and populated in </a:t>
            </a:r>
            <a:r>
              <a:rPr lang="en-IN" dirty="0" err="1"/>
              <a:t>Highcharts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B7883-39FE-4717-95FF-C4F28D616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1" y="3140106"/>
            <a:ext cx="3848444" cy="2631754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AF8A3B7-8AD0-4853-9822-ABA902F8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363" y="2646523"/>
            <a:ext cx="4887468" cy="3258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E7BB2-75EA-486F-ADEC-E02CDF9CD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9" y="-426990"/>
            <a:ext cx="9144000" cy="4240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8292D-E536-40E3-94A0-3E92444A5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9" y="3966789"/>
            <a:ext cx="9144000" cy="30048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85" y="609599"/>
            <a:ext cx="8229600" cy="1066800"/>
          </a:xfrm>
        </p:spPr>
        <p:txBody>
          <a:bodyPr/>
          <a:lstStyle/>
          <a:p>
            <a:r>
              <a:rPr lang="en-IN" dirty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85" y="1676399"/>
            <a:ext cx="3178696" cy="4325112"/>
          </a:xfrm>
        </p:spPr>
        <p:txBody>
          <a:bodyPr>
            <a:normAutofit/>
          </a:bodyPr>
          <a:lstStyle/>
          <a:p>
            <a:r>
              <a:rPr lang="en-IN" sz="2000" dirty="0"/>
              <a:t>Used to containerise applications into </a:t>
            </a:r>
            <a:r>
              <a:rPr lang="en-IN" sz="2000" dirty="0" err="1"/>
              <a:t>Docker</a:t>
            </a:r>
            <a:r>
              <a:rPr lang="en-IN" sz="2000" dirty="0"/>
              <a:t> image files</a:t>
            </a:r>
          </a:p>
          <a:p>
            <a:r>
              <a:rPr lang="en-IN" sz="2000" dirty="0"/>
              <a:t>Operated on any computer with </a:t>
            </a:r>
            <a:r>
              <a:rPr lang="en-IN" sz="2000" dirty="0" err="1"/>
              <a:t>docker</a:t>
            </a:r>
            <a:endParaRPr lang="en-IN" sz="2000" dirty="0"/>
          </a:p>
          <a:p>
            <a:r>
              <a:rPr lang="en-IN" sz="2000" dirty="0"/>
              <a:t>Not VMs</a:t>
            </a:r>
          </a:p>
          <a:p>
            <a:r>
              <a:rPr lang="en-IN" sz="2000" dirty="0"/>
              <a:t>Automate Deployments in light weight containers so that applications can work efficiently in different environments.</a:t>
            </a:r>
          </a:p>
          <a:p>
            <a:endParaRPr lang="en-IN" sz="2000" dirty="0"/>
          </a:p>
        </p:txBody>
      </p:sp>
      <p:pic>
        <p:nvPicPr>
          <p:cNvPr id="4" name="Picture 2" descr="Containers vs. Virtual Machines (VMs): What's the Difference ...">
            <a:extLst>
              <a:ext uri="{FF2B5EF4-FFF2-40B4-BE49-F238E27FC236}">
                <a16:creationId xmlns:a16="http://schemas.microsoft.com/office/drawing/2014/main" id="{4E99DFCA-1BBA-46AF-B8F0-F0D74016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28" y="3378500"/>
            <a:ext cx="4839286" cy="344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6406BB8B-D0C8-4FDC-A843-524A5E117C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8155818"/>
              </p:ext>
            </p:extLst>
          </p:nvPr>
        </p:nvGraphicFramePr>
        <p:xfrm>
          <a:off x="5001064" y="726159"/>
          <a:ext cx="2792437" cy="1900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8F588DA-A0F9-4895-9738-858538C05185}"/>
              </a:ext>
            </a:extLst>
          </p:cNvPr>
          <p:cNvSpPr txBox="1">
            <a:spLocks/>
          </p:cNvSpPr>
          <p:nvPr/>
        </p:nvSpPr>
        <p:spPr>
          <a:xfrm>
            <a:off x="5001064" y="2743200"/>
            <a:ext cx="2637692" cy="277837"/>
          </a:xfrm>
          <a:prstGeom prst="rect">
            <a:avLst/>
          </a:prstGeom>
        </p:spPr>
        <p:txBody>
          <a:bodyPr vert="horz" anchor="ctr">
            <a:normAutofit fontScale="8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dirty="0"/>
              <a:t>Process of deployment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 orchestration- </a:t>
            </a:r>
            <a:r>
              <a:rPr lang="en-IN" dirty="0" err="1"/>
              <a:t>Kubernetes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3999" cy="46805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25" y="908720"/>
            <a:ext cx="8481549" cy="55446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066800"/>
          </a:xfrm>
        </p:spPr>
        <p:txBody>
          <a:bodyPr/>
          <a:lstStyle/>
          <a:p>
            <a:r>
              <a:rPr lang="en-IN" dirty="0"/>
              <a:t>What is </a:t>
            </a:r>
            <a:r>
              <a:rPr lang="en-IN" dirty="0" err="1"/>
              <a:t>Istio</a:t>
            </a:r>
            <a:r>
              <a:rPr lang="en-IN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Automatic load balancing for HTTP,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WebSocket</a:t>
            </a:r>
            <a:r>
              <a:rPr lang="en-US" dirty="0"/>
              <a:t>, and TCP traffic.</a:t>
            </a:r>
          </a:p>
          <a:p>
            <a:r>
              <a:rPr lang="en-US" dirty="0"/>
              <a:t>Fine-grained control of traffic behavior with rich routing rules, retries, failovers, and fault injection.</a:t>
            </a:r>
          </a:p>
          <a:p>
            <a:pPr fontAlgn="base"/>
            <a:r>
              <a:rPr lang="en-US" dirty="0"/>
              <a:t>Automatic metrics, logs, and traces for all traffic within a cluster, including cluster ingress and egress.</a:t>
            </a:r>
          </a:p>
          <a:p>
            <a:r>
              <a:rPr lang="en-US" dirty="0"/>
              <a:t>A pluggable policy layer and configuration API supporting access controls, rate limits and quotas.</a:t>
            </a:r>
          </a:p>
          <a:p>
            <a:r>
              <a:rPr lang="en-US" dirty="0"/>
              <a:t>Secure service-to-service communication in a cluster with strong identity-based authentication and authorization.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30485"/>
            <a:ext cx="8229600" cy="1066800"/>
          </a:xfrm>
        </p:spPr>
        <p:txBody>
          <a:bodyPr>
            <a:normAutofit/>
          </a:bodyPr>
          <a:lstStyle/>
          <a:p>
            <a:r>
              <a:rPr lang="en-IN" dirty="0"/>
              <a:t>ISTIO Concepts</a:t>
            </a:r>
            <a:endParaRPr lang="en-US" dirty="0"/>
          </a:p>
        </p:txBody>
      </p:sp>
      <p:sp>
        <p:nvSpPr>
          <p:cNvPr id="4" name="object 2"/>
          <p:cNvSpPr txBox="1"/>
          <p:nvPr/>
        </p:nvSpPr>
        <p:spPr>
          <a:xfrm>
            <a:off x="395535" y="5122207"/>
            <a:ext cx="8568954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Proxy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Based on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Envoy,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mediates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inbound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and outbound traffic </a:t>
            </a:r>
            <a:r>
              <a:rPr sz="1400" spc="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all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Istio-managed</a:t>
            </a:r>
            <a:r>
              <a:rPr sz="1400" spc="-13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services.</a:t>
            </a:r>
            <a:endParaRPr lang="en-IN" sz="1400" spc="-5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12700" marR="198755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Pilot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: Configures Istio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deployments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and propagate configuration to the other components of the system.</a:t>
            </a:r>
            <a:endParaRPr lang="en-IN" sz="140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12700" marR="198755">
              <a:lnSpc>
                <a:spcPct val="100000"/>
              </a:lnSpc>
              <a:spcBef>
                <a:spcPts val="5"/>
              </a:spcBef>
            </a:pPr>
            <a:endParaRPr sz="140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</a:pPr>
            <a:r>
              <a:rPr sz="1400" b="1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Citadel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: Secures the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service-to-service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communication and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provides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spc="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key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management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system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400" spc="-15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manage  keys and</a:t>
            </a:r>
            <a:r>
              <a:rPr sz="1400" spc="-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certificates.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395535" y="1749477"/>
            <a:ext cx="3456385" cy="18011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Data Plane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Composed of a set of 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intelligent </a:t>
            </a:r>
            <a:endParaRPr lang="en-IN" sz="1400" spc="-5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proxies (Envoy) deployed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as  sidecars. </a:t>
            </a:r>
            <a:endParaRPr lang="en-IN" sz="140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These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proxies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mediate and  control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all </a:t>
            </a:r>
            <a:endParaRPr lang="en-IN" sz="1400" spc="-5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network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communication 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between </a:t>
            </a:r>
            <a:endParaRPr lang="en-IN" sz="1400" spc="-5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microservices along </a:t>
            </a:r>
            <a:r>
              <a:rPr sz="1400" spc="-1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with Mixer,  </a:t>
            </a:r>
            <a:endParaRPr lang="en-IN" sz="1400" spc="-1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 general-purpose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policy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and telemetry 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hub.</a:t>
            </a:r>
            <a:endParaRPr sz="140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395535" y="3988552"/>
            <a:ext cx="324036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Control Plane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: Manages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and configures  the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proxies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to route traffic.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Additionally, 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the control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plane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configures </a:t>
            </a:r>
            <a:r>
              <a:rPr sz="1400" spc="-1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Mixers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to  enforce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policies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14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collect</a:t>
            </a:r>
            <a:r>
              <a:rPr sz="1400" spc="-4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telemetry.</a:t>
            </a:r>
          </a:p>
        </p:txBody>
      </p:sp>
      <p:sp>
        <p:nvSpPr>
          <p:cNvPr id="3" name="AutoShape 2" descr="The overall architecture of an Istio-based application.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69" y="690905"/>
            <a:ext cx="5446646" cy="4431302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5028</TotalTime>
  <Words>1378</Words>
  <Application>Microsoft Office PowerPoint</Application>
  <PresentationFormat>On-screen Show (4:3)</PresentationFormat>
  <Paragraphs>190</Paragraphs>
  <Slides>27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Courier New</vt:lpstr>
      <vt:lpstr>Georgia</vt:lpstr>
      <vt:lpstr>Trebuchet MS</vt:lpstr>
      <vt:lpstr>Trebuchet MS (Headings)</vt:lpstr>
      <vt:lpstr>Wingdings 2</vt:lpstr>
      <vt:lpstr>Urban</vt:lpstr>
      <vt:lpstr>Microservices Using Istio Service Mesh</vt:lpstr>
      <vt:lpstr>PROBLEM STATEMENT</vt:lpstr>
      <vt:lpstr>MICROSERVICE ARCHITECTURE</vt:lpstr>
      <vt:lpstr>USER INTERFACE- ANGULAR 8</vt:lpstr>
      <vt:lpstr>DOCKER</vt:lpstr>
      <vt:lpstr>Container orchestration- Kubernetes</vt:lpstr>
      <vt:lpstr>PowerPoint Presentation</vt:lpstr>
      <vt:lpstr>What is Istio?</vt:lpstr>
      <vt:lpstr>ISTIO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Objects in Service Mesh</vt:lpstr>
      <vt:lpstr>Virtual Service</vt:lpstr>
      <vt:lpstr>PowerPoint Presentation</vt:lpstr>
      <vt:lpstr>Destination Rule</vt:lpstr>
      <vt:lpstr>Service Entry</vt:lpstr>
      <vt:lpstr>Other kind of Requests</vt:lpstr>
      <vt:lpstr>PowerPoint Presentation</vt:lpstr>
      <vt:lpstr>What separates them both ?</vt:lpstr>
      <vt:lpstr>Istio VirtualService v/s Kubernetes Service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Using Istio Service Mesh</dc:title>
  <dc:creator>Shivam Dixit</dc:creator>
  <cp:lastModifiedBy>Shivam Dixit</cp:lastModifiedBy>
  <cp:revision>8</cp:revision>
  <dcterms:modified xsi:type="dcterms:W3CDTF">2020-05-03T17:59:55Z</dcterms:modified>
</cp:coreProperties>
</file>